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3"/>
  </p:notesMasterIdLst>
  <p:sldIdLst>
    <p:sldId id="298" r:id="rId3"/>
    <p:sldId id="337" r:id="rId4"/>
    <p:sldId id="375" r:id="rId5"/>
    <p:sldId id="377" r:id="rId6"/>
    <p:sldId id="376" r:id="rId7"/>
    <p:sldId id="379" r:id="rId8"/>
    <p:sldId id="334" r:id="rId9"/>
    <p:sldId id="380" r:id="rId10"/>
    <p:sldId id="388" r:id="rId11"/>
    <p:sldId id="378" r:id="rId12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6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катерина Валеева" initials="ЕВ" lastIdx="2" clrIdx="0">
    <p:extLst>
      <p:ext uri="{19B8F6BF-5375-455C-9EA6-DF929625EA0E}">
        <p15:presenceInfo xmlns="" xmlns:p15="http://schemas.microsoft.com/office/powerpoint/2012/main" userId="S-1-5-21-1712447380-1085218012-2396117426-95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6988"/>
    <a:srgbClr val="92251A"/>
    <a:srgbClr val="794601"/>
    <a:srgbClr val="465E9C"/>
    <a:srgbClr val="743A00"/>
    <a:srgbClr val="9A4D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92" autoAdjust="0"/>
    <p:restoredTop sz="94675" autoAdjust="0"/>
  </p:normalViewPr>
  <p:slideViewPr>
    <p:cSldViewPr>
      <p:cViewPr varScale="1">
        <p:scale>
          <a:sx n="98" d="100"/>
          <a:sy n="98" d="100"/>
        </p:scale>
        <p:origin x="-96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2863"/>
        <p:guide orient="horz" pos="3108"/>
        <p:guide pos="2140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8830" cy="493316"/>
          </a:xfrm>
          <a:prstGeom prst="rect">
            <a:avLst/>
          </a:prstGeom>
        </p:spPr>
        <p:txBody>
          <a:bodyPr vert="horz" lIns="90772" tIns="45386" rIns="90772" bIns="4538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5" y="1"/>
            <a:ext cx="2918830" cy="493316"/>
          </a:xfrm>
          <a:prstGeom prst="rect">
            <a:avLst/>
          </a:prstGeom>
        </p:spPr>
        <p:txBody>
          <a:bodyPr vert="horz" lIns="90772" tIns="45386" rIns="90772" bIns="45386" rtlCol="0"/>
          <a:lstStyle>
            <a:lvl1pPr algn="r">
              <a:defRPr sz="1200"/>
            </a:lvl1pPr>
          </a:lstStyle>
          <a:p>
            <a:fld id="{F92A22D2-74E1-4C62-A60B-E3F475055475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72" tIns="45386" rIns="90772" bIns="4538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0772" tIns="45386" rIns="90772" bIns="4538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3316"/>
          </a:xfrm>
          <a:prstGeom prst="rect">
            <a:avLst/>
          </a:prstGeom>
        </p:spPr>
        <p:txBody>
          <a:bodyPr vert="horz" lIns="90772" tIns="45386" rIns="90772" bIns="4538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3316"/>
          </a:xfrm>
          <a:prstGeom prst="rect">
            <a:avLst/>
          </a:prstGeom>
        </p:spPr>
        <p:txBody>
          <a:bodyPr vert="horz" lIns="90772" tIns="45386" rIns="90772" bIns="45386" rtlCol="0" anchor="b"/>
          <a:lstStyle>
            <a:lvl1pPr algn="r">
              <a:defRPr sz="1200"/>
            </a:lvl1pPr>
          </a:lstStyle>
          <a:p>
            <a:fld id="{36523C7E-B924-4000-BABB-803DD838B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099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523C7E-B924-4000-BABB-803DD838BAC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631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" r="3183" b="1018"/>
          <a:stretch>
            <a:fillRect/>
          </a:stretch>
        </p:blipFill>
        <p:spPr bwMode="auto">
          <a:xfrm>
            <a:off x="6246938" y="0"/>
            <a:ext cx="289706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420" y="174625"/>
            <a:ext cx="193430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9" t="11687" r="25664" b="8002"/>
          <a:stretch>
            <a:fillRect/>
          </a:stretch>
        </p:blipFill>
        <p:spPr bwMode="auto">
          <a:xfrm>
            <a:off x="0" y="0"/>
            <a:ext cx="624693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01156" y="2654305"/>
            <a:ext cx="2664069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301156" y="3795715"/>
            <a:ext cx="2664069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9263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1999647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E2701-EAB0-4AD6-BFA7-D584CF48B8D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09277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EACD2-3BBF-400A-B837-2C38A9D469C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28147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2" y="865188"/>
            <a:ext cx="4284785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4061" y="865188"/>
            <a:ext cx="4284785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664D0-BA26-4F49-AFD1-A163756E1F8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94374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6095"/>
            <a:ext cx="82296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2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272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3A9AB-9503-47E4-B330-FC8D7927A84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2029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E2F70-C4B2-43CD-80CA-633A66AB336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1138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2A362-751B-4B04-A23D-71A56DA416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54070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35011"/>
            <a:ext cx="3008435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29DB7-0E61-4F77-83D8-170F64A30E7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60770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967249"/>
            <a:ext cx="54864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51917-5539-4FD6-8D62-0F0A1224A2F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7902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E83AD-E343-4E41-B385-F4A12B6C691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60003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75805" y="134938"/>
            <a:ext cx="344128" cy="60007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08087" y="134938"/>
            <a:ext cx="6408127" cy="60007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7AA52-D7CC-4AED-B03E-EF368DD4E3C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16998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134941"/>
            <a:ext cx="7562850" cy="3968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08085" y="865188"/>
            <a:ext cx="8710246" cy="25590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8085" y="3576638"/>
            <a:ext cx="8710246" cy="25590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2EADD-9E75-4614-8F6E-8F9321F686F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65589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/>
          <a:srcRect t="1222" r="3183" b="1018"/>
          <a:stretch>
            <a:fillRect/>
          </a:stretch>
        </p:blipFill>
        <p:spPr bwMode="auto">
          <a:xfrm>
            <a:off x="6246936" y="0"/>
            <a:ext cx="2897065" cy="6858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8420" y="174625"/>
            <a:ext cx="1934308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2469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01155" y="2654303"/>
            <a:ext cx="2664069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301155" y="3795714"/>
            <a:ext cx="2664069" cy="581025"/>
          </a:xfrm>
        </p:spPr>
        <p:txBody>
          <a:bodyPr lIns="91440" tIns="45720" rIns="91440" bIns="45720">
            <a:spAutoFit/>
          </a:bodyPr>
          <a:lstStyle>
            <a:lvl1pPr defTabSz="449263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879486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D7A6F-9500-40D5-BFB2-91B5FEA44DA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46866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2"/>
            <a:ext cx="77724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4A0A8-A4E4-497C-9091-2C1FB17E848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83520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8086" y="865188"/>
            <a:ext cx="4284784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3548" y="865188"/>
            <a:ext cx="4284784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AC2F-97F4-4250-BFE3-13ECB430B29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06294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6092"/>
            <a:ext cx="82296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06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06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E0B8B-ABE6-4A90-A1C3-4FC126A99D2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6235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2000B-6E1A-4217-A11C-D1058B09B03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87293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5B1DD-15DC-4B2D-B27F-1116FBF14B5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15381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35009"/>
            <a:ext cx="3008435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804C3-450B-4034-8DC8-D679F8F078E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54414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5" y="4967246"/>
            <a:ext cx="54864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5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5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29043-5F3E-4BFD-B530-594004ACC13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29604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61F78-D09D-4704-9D36-FCD31ED6BB7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4605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7486" y="134938"/>
            <a:ext cx="344128" cy="60007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08086" y="134938"/>
            <a:ext cx="6392008" cy="60007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F3BE8-C767-4C6A-9530-D55DACE4F62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07609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73000">
              <a:schemeClr val="accent4">
                <a:lumMod val="20000"/>
                <a:lumOff val="8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104000"/>
            <a:ext cx="9144000" cy="4587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90000" tIns="90000" rIns="90000" bIns="9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65188"/>
            <a:ext cx="8710246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54000" rIns="18000" bIns="54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/>
              <a:t>Click to edit Master text styles</a:t>
            </a:r>
          </a:p>
          <a:p>
            <a:pPr lvl="1"/>
            <a:r>
              <a:rPr lang="en-GB" altLang="zh-CN"/>
              <a:t>Second level</a:t>
            </a:r>
          </a:p>
          <a:p>
            <a:pPr lvl="2"/>
            <a:r>
              <a:rPr lang="en-GB" altLang="zh-CN"/>
              <a:t>Third level</a:t>
            </a:r>
          </a:p>
          <a:p>
            <a:pPr lvl="3"/>
            <a:r>
              <a:rPr lang="en-GB" altLang="zh-CN"/>
              <a:t>Fourth level</a:t>
            </a:r>
          </a:p>
          <a:p>
            <a:pPr lvl="4"/>
            <a:r>
              <a:rPr lang="en-GB" altLang="zh-CN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01454" y="6650038"/>
            <a:ext cx="442546" cy="20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36000" bIns="90000" numCol="1" anchor="ctr" anchorCtr="0" compatLnSpc="1">
            <a:prstTxWarp prst="textNoShape">
              <a:avLst/>
            </a:prstTxWarp>
          </a:bodyPr>
          <a:lstStyle>
            <a:lvl1pPr>
              <a:defRPr sz="1200" b="1">
                <a:latin typeface="Arial" charset="0"/>
                <a:cs typeface="+mn-cs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29E0953-53D9-4B8D-827C-BE7EA8E01B1C}" type="slidenum">
              <a:rPr lang="en-GB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08085" y="134941"/>
            <a:ext cx="7562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45712" rIns="18000" bIns="45712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ru-RU"/>
              <a:t>Click to edit Master title style</a:t>
            </a:r>
          </a:p>
        </p:txBody>
      </p:sp>
      <p:pic>
        <p:nvPicPr>
          <p:cNvPr id="2" name="Picture 34" descr="kazakhmys_White_logo"/>
          <p:cNvPicPr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215" y="114302"/>
            <a:ext cx="1185497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52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588" indent="455613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463" indent="-268288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4863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0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2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4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6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73000">
              <a:schemeClr val="accent4">
                <a:lumMod val="20000"/>
                <a:lumOff val="8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104775"/>
            <a:ext cx="9144000" cy="457200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  <a:headEnd/>
            <a:tailEnd/>
          </a:ln>
        </p:spPr>
        <p:txBody>
          <a:bodyPr lIns="90000" tIns="90000" rIns="90000" bIns="90000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8085" y="865188"/>
            <a:ext cx="8710246" cy="52705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vert="horz" wrap="square" lIns="18000" tIns="54000" rIns="18000" bIns="54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/>
              <a:t>Click to edit Master text styles</a:t>
            </a:r>
          </a:p>
          <a:p>
            <a:pPr lvl="1"/>
            <a:r>
              <a:rPr lang="en-GB" altLang="zh-CN"/>
              <a:t>Second level</a:t>
            </a:r>
          </a:p>
          <a:p>
            <a:pPr lvl="2"/>
            <a:r>
              <a:rPr lang="en-GB" altLang="zh-CN"/>
              <a:t>Third level</a:t>
            </a:r>
          </a:p>
          <a:p>
            <a:pPr lvl="3"/>
            <a:r>
              <a:rPr lang="en-GB" altLang="zh-CN"/>
              <a:t>Fourth level</a:t>
            </a:r>
          </a:p>
          <a:p>
            <a:pPr lvl="4"/>
            <a:r>
              <a:rPr lang="en-GB" altLang="zh-CN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01454" y="6650038"/>
            <a:ext cx="442546" cy="2079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3" tIns="45712" rIns="36000" bIns="90000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B46BD1-18E0-4655-914A-5BAA5639A8D3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08085" y="133350"/>
            <a:ext cx="75628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" tIns="45712" rIns="18000" bIns="45712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pic>
        <p:nvPicPr>
          <p:cNvPr id="2" name="Picture 34" descr="kazakhmys_White_logo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07215" y="114301"/>
            <a:ext cx="1185497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39"/>
          <p:cNvSpPr>
            <a:spLocks noChangeArrowheads="1"/>
          </p:cNvSpPr>
          <p:nvPr/>
        </p:nvSpPr>
        <p:spPr bwMode="auto">
          <a:xfrm>
            <a:off x="203689" y="6210300"/>
            <a:ext cx="8714642" cy="457200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  <a:headEnd/>
            <a:tailEnd/>
          </a:ln>
        </p:spPr>
        <p:txBody>
          <a:bodyPr lIns="90000" tIns="90000" rIns="90000" bIns="90000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00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588" indent="455613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charset="0"/>
        <a:defRPr sz="1600">
          <a:solidFill>
            <a:schemeClr val="tx1"/>
          </a:solidFill>
          <a:latin typeface="+mn-lt"/>
          <a:cs typeface="+mn-cs"/>
        </a:defRPr>
      </a:lvl2pPr>
      <a:lvl3pPr marL="271463" indent="-268288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4863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0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2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4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6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6" name="Рисунок 5" descr="C:\Documents and Settings\GalinaM.KZKMZ\Рабочий стол\DB_Image_Energy_20121123_5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1" y="620688"/>
            <a:ext cx="2880321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D:\ТОО Дистибьюшен\ДАРЭМ\Тариф Упращенка 2016\! Преза\20160304_0856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280831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ТОО Дистибьюшен\ДАРЭМ\Тариф Упращенка 2016\! Преза\20160304_0853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8" y="620688"/>
            <a:ext cx="296832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F:\ДАРЭМ\ФОТКИ\Фото076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24468"/>
            <a:ext cx="2804436" cy="207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F:\ДАРЭМ\ФОТКИ\Фото008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25144"/>
            <a:ext cx="288032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F:\ДАРЭМ\ФОТКИ\Фото076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4725144"/>
            <a:ext cx="2968329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2275562"/>
            <a:ext cx="9144000" cy="23775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coolSlant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3300" b="1" dirty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ПРЕДПРИЯТИЕ ЭЛЕКТРИЧЕСКИХ СЕТЕЙ ТОО</a:t>
            </a:r>
            <a:r>
              <a:rPr lang="en-US" sz="3300" b="1" dirty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«KAZAKHMYS DISTRIBUTION» (</a:t>
            </a:r>
            <a:r>
              <a:rPr lang="ru-RU" sz="3300" b="1" dirty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КАЗАХМЫС ДИСТРИБЬЮШН) </a:t>
            </a:r>
          </a:p>
        </p:txBody>
      </p:sp>
    </p:spTree>
    <p:extLst>
      <p:ext uri="{BB962C8B-B14F-4D97-AF65-F5344CB8AC3E}">
        <p14:creationId xmlns:p14="http://schemas.microsoft.com/office/powerpoint/2010/main" val="282637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45510"/>
            <a:ext cx="7447406" cy="677092"/>
          </a:xfrm>
        </p:spPr>
        <p:txBody>
          <a:bodyPr/>
          <a:lstStyle/>
          <a:p>
            <a:pPr algn="ctr"/>
            <a:r>
              <a:rPr lang="ru-RU" sz="1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Инвестиционная программа </a:t>
            </a:r>
            <a:r>
              <a:rPr lang="ru-RU" sz="18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2026г</a:t>
            </a:r>
            <a:r>
              <a:rPr lang="ru-RU" sz="1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. Предприятие Электрических сетей</a:t>
            </a:r>
            <a: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692696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200" b="1" dirty="0" smtClean="0"/>
              <a:t>  Приобретение </a:t>
            </a:r>
            <a:r>
              <a:rPr lang="ru-RU" sz="1200" b="1" dirty="0"/>
              <a:t>и замена: Трансформатора ТДТН-16000/110/35/6кВ на </a:t>
            </a:r>
            <a:r>
              <a:rPr lang="ru-RU" sz="1200" b="1" dirty="0" smtClean="0"/>
              <a:t>ГПП-шх.57</a:t>
            </a:r>
            <a:r>
              <a:rPr lang="ru-RU" sz="1200" b="1" dirty="0"/>
              <a:t> </a:t>
            </a:r>
            <a:r>
              <a:rPr lang="ru-RU" sz="1200" b="1" dirty="0" smtClean="0"/>
              <a:t>на сумму </a:t>
            </a:r>
            <a:r>
              <a:rPr lang="ru-RU" sz="1200" b="1" dirty="0"/>
              <a:t>299 998,84 </a:t>
            </a:r>
            <a:r>
              <a:rPr lang="ru-RU" sz="1200" b="1" dirty="0" err="1"/>
              <a:t>тыс.тенге</a:t>
            </a:r>
            <a:r>
              <a:rPr lang="ru-RU" sz="1200" b="1" dirty="0"/>
              <a:t> </a:t>
            </a:r>
            <a:r>
              <a:rPr lang="ru-RU" sz="1200" b="1" dirty="0" smtClean="0"/>
              <a:t>с НДС.</a:t>
            </a:r>
            <a:endParaRPr lang="ru-RU" sz="1200" b="1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47"/>
          <a:stretch/>
        </p:blipFill>
        <p:spPr bwMode="auto">
          <a:xfrm>
            <a:off x="2339752" y="1340768"/>
            <a:ext cx="4228042" cy="4862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190565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447406" cy="677092"/>
          </a:xfrm>
        </p:spPr>
        <p:txBody>
          <a:bodyPr/>
          <a:lstStyle/>
          <a:p>
            <a:pPr algn="ctr"/>
            <a:r>
              <a:rPr lang="ru-RU" sz="1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Инвестиционная программа </a:t>
            </a:r>
            <a:r>
              <a:rPr lang="ru-RU" sz="18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2026г</a:t>
            </a:r>
            <a:r>
              <a:rPr lang="ru-RU" sz="1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. Предприятие Электрических сетей</a:t>
            </a:r>
            <a: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692696"/>
            <a:ext cx="82089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200" b="1" dirty="0"/>
              <a:t>Замена </a:t>
            </a:r>
            <a:r>
              <a:rPr lang="ru-RU" sz="1200" b="1" dirty="0" smtClean="0"/>
              <a:t>порталов </a:t>
            </a:r>
            <a:r>
              <a:rPr lang="ru-RU" sz="1200" b="1" dirty="0"/>
              <a:t>на ЦРП-35/6кВ ЦЖЭС, ЦЖГЭС, </a:t>
            </a:r>
            <a:r>
              <a:rPr lang="ru-RU" sz="1200" b="1" dirty="0" smtClean="0"/>
              <a:t>ЦСЭС</a:t>
            </a:r>
            <a:r>
              <a:rPr lang="ru-RU" sz="1200" b="1" dirty="0"/>
              <a:t> </a:t>
            </a:r>
            <a:r>
              <a:rPr lang="ru-RU" sz="1200" b="1" dirty="0" smtClean="0"/>
              <a:t>на сумму 35 869,84 </a:t>
            </a:r>
            <a:r>
              <a:rPr lang="ru-RU" sz="1200" b="1" dirty="0" err="1" smtClean="0"/>
              <a:t>тыс.тенге</a:t>
            </a:r>
            <a:r>
              <a:rPr lang="ru-RU" sz="1200" b="1" dirty="0" smtClean="0"/>
              <a:t> с НДС</a:t>
            </a:r>
            <a:endParaRPr lang="ru-RU" sz="1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4104456" cy="4279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93380"/>
            <a:ext cx="3888432" cy="4271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966544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45510"/>
            <a:ext cx="7447406" cy="677092"/>
          </a:xfrm>
        </p:spPr>
        <p:txBody>
          <a:bodyPr/>
          <a:lstStyle/>
          <a:p>
            <a:pPr algn="ctr"/>
            <a:r>
              <a:rPr lang="ru-RU" sz="1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Инвестиционная программа </a:t>
            </a:r>
            <a:r>
              <a:rPr lang="ru-RU" sz="18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2026г</a:t>
            </a:r>
            <a:r>
              <a:rPr lang="ru-RU" sz="1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. Предприятие Электрических сетей</a:t>
            </a:r>
            <a: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692696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200" b="1" dirty="0"/>
              <a:t>Приобретение и замена: ТМ-630/10/0,4кВ </a:t>
            </a:r>
            <a:r>
              <a:rPr lang="ru-RU" sz="1200" b="1" dirty="0" smtClean="0"/>
              <a:t>РП-91кв-л</a:t>
            </a:r>
            <a:r>
              <a:rPr lang="ru-RU" sz="1200" b="1" dirty="0"/>
              <a:t>, ТП-93 </a:t>
            </a:r>
            <a:r>
              <a:rPr lang="ru-RU" sz="1200" b="1" dirty="0" err="1" smtClean="0"/>
              <a:t>кв</a:t>
            </a:r>
            <a:r>
              <a:rPr lang="ru-RU" sz="1200" b="1" dirty="0" smtClean="0"/>
              <a:t>-л в количестве 2 </a:t>
            </a:r>
            <a:r>
              <a:rPr lang="ru-RU" sz="1200" b="1" dirty="0" err="1" smtClean="0"/>
              <a:t>ед</a:t>
            </a:r>
            <a:r>
              <a:rPr lang="ru-RU" sz="1200" b="1" dirty="0" smtClean="0"/>
              <a:t>-ц на </a:t>
            </a:r>
            <a:r>
              <a:rPr lang="ru-RU" sz="1200" b="1" dirty="0"/>
              <a:t>сумму  </a:t>
            </a:r>
            <a:r>
              <a:rPr lang="ru-RU" sz="1200" b="1" dirty="0" smtClean="0"/>
              <a:t>10 022,400  </a:t>
            </a:r>
            <a:r>
              <a:rPr lang="ru-RU" sz="1200" b="1" dirty="0" err="1" smtClean="0"/>
              <a:t>тыс.тенге</a:t>
            </a:r>
            <a:r>
              <a:rPr lang="ru-RU" sz="1200" b="1" dirty="0" smtClean="0"/>
              <a:t> с НДС.</a:t>
            </a:r>
            <a:endParaRPr lang="ru-RU" sz="1200" b="1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5" t="-1892" r="15291" b="5668"/>
          <a:stretch/>
        </p:blipFill>
        <p:spPr bwMode="auto">
          <a:xfrm>
            <a:off x="2305538" y="1628800"/>
            <a:ext cx="4426702" cy="3974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22592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308" y="188640"/>
            <a:ext cx="7447406" cy="677092"/>
          </a:xfrm>
        </p:spPr>
        <p:txBody>
          <a:bodyPr/>
          <a:lstStyle/>
          <a:p>
            <a:pPr algn="ctr"/>
            <a:r>
              <a:rPr lang="ru-RU" sz="1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Инвестиционная программа </a:t>
            </a:r>
            <a:r>
              <a:rPr lang="ru-RU" sz="18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2026г</a:t>
            </a:r>
            <a:r>
              <a:rPr lang="ru-RU" sz="1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. Предприятие Электрических сетей</a:t>
            </a:r>
            <a: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692696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200" b="1" dirty="0"/>
              <a:t>Приобретение  АВТОМОБИЛЯ ФУРГОН 27527, 7 МЕСТ, ОБЪЕМ 2,69Л, БЕНЗИН </a:t>
            </a:r>
            <a:r>
              <a:rPr lang="ru-RU" sz="1200" b="1" dirty="0" smtClean="0"/>
              <a:t>для круглосуточного   оперативно-диспетчерского управления электрическими сетями на сумму  12 124, 00 </a:t>
            </a:r>
            <a:r>
              <a:rPr lang="ru-RU" sz="1200" b="1" dirty="0" err="1" smtClean="0"/>
              <a:t>тыс.тенге</a:t>
            </a:r>
            <a:r>
              <a:rPr lang="ru-RU" sz="1200" b="1" dirty="0" smtClean="0"/>
              <a:t> без НДС.</a:t>
            </a:r>
            <a:endParaRPr lang="ru-RU" sz="1200" b="1" dirty="0"/>
          </a:p>
          <a:p>
            <a:endParaRPr lang="ru-RU" sz="1200" b="1" dirty="0"/>
          </a:p>
        </p:txBody>
      </p:sp>
      <p:pic>
        <p:nvPicPr>
          <p:cNvPr id="4098" name="Picture 2" descr="C:\Users\YuliyaStu\Desktop\Сандугаш(задания)\Слайды\2026 Слайды\20260529_13263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9" r="33961"/>
          <a:stretch/>
        </p:blipFill>
        <p:spPr bwMode="auto">
          <a:xfrm rot="5400000">
            <a:off x="1671761" y="602793"/>
            <a:ext cx="5080395" cy="6764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15467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45510"/>
            <a:ext cx="7447406" cy="677092"/>
          </a:xfrm>
        </p:spPr>
        <p:txBody>
          <a:bodyPr/>
          <a:lstStyle/>
          <a:p>
            <a:pPr algn="ctr"/>
            <a:r>
              <a:rPr lang="ru-RU" sz="1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Инвестиционная программа </a:t>
            </a:r>
            <a:r>
              <a:rPr lang="ru-RU" sz="18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2026г</a:t>
            </a:r>
            <a:r>
              <a:rPr lang="ru-RU" sz="1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. Предприятие Электрических сетей</a:t>
            </a:r>
            <a: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692696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200" b="1" dirty="0" smtClean="0"/>
              <a:t>Приобретение  </a:t>
            </a:r>
            <a:r>
              <a:rPr lang="ru-RU" sz="1200" b="1" dirty="0"/>
              <a:t>АВТОМОБИЛЬ РАМНЫЙ ПИКАП 2,4Л 4WD </a:t>
            </a:r>
            <a:r>
              <a:rPr lang="ru-RU" sz="1200" b="1" dirty="0" smtClean="0"/>
              <a:t>БЕНЗИН для оперативного выявления и ликвидации технологических  нарушений в электрических  сетях на сумму   18 194,400 </a:t>
            </a:r>
            <a:r>
              <a:rPr lang="ru-RU" sz="1200" b="1" dirty="0" err="1" smtClean="0"/>
              <a:t>тыс.тенге</a:t>
            </a:r>
            <a:r>
              <a:rPr lang="ru-RU" sz="1200" b="1" dirty="0" smtClean="0"/>
              <a:t> с НДС.</a:t>
            </a:r>
            <a:endParaRPr lang="ru-RU" sz="1200" b="1" dirty="0"/>
          </a:p>
          <a:p>
            <a:endParaRPr lang="ru-RU" sz="1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86"/>
          <a:stretch/>
        </p:blipFill>
        <p:spPr bwMode="auto">
          <a:xfrm>
            <a:off x="2339752" y="1346631"/>
            <a:ext cx="4055789" cy="444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2971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116632"/>
            <a:ext cx="7933592" cy="369316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Инвестиционная программа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2026г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Предприятие Электрических сетей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4303E9ED-103D-4653-961B-204737768E36}" type="slidenum">
              <a:rPr lang="en-GB" smtClean="0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4" name="Текст 3"/>
          <p:cNvSpPr txBox="1">
            <a:spLocks/>
          </p:cNvSpPr>
          <p:nvPr/>
        </p:nvSpPr>
        <p:spPr>
          <a:xfrm>
            <a:off x="266092" y="765422"/>
            <a:ext cx="8626388" cy="100739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88" indent="455613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folHlink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271463" indent="-268288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©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539750" indent="-2667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§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804863" indent="-263525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5pPr>
            <a:lvl6pPr marL="12620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7192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764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6336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buClrTx/>
              <a:buFont typeface="Wingdings" pitchFamily="2" charset="2"/>
              <a:buChar char="v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Кроме того, в рамках инвестиционной программы приобретены приборы учета,  передающие данные в систему АСКУЭ, для бытового сектора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г.Сатпаев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 количестве 5000  шт.  и заключен договор на монтажа  приборов учета с подрядной организацией ТОО «Жанат -2000» на сумму 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357 571,817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тыс. тенге без учета НДС. На 16.10.2026г.  установлено  3410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(68,2%) на сумму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243 863,98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тыс. тенге с НДС. </a:t>
            </a:r>
            <a:endParaRPr lang="ru-RU" sz="1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54" b="45457"/>
          <a:stretch/>
        </p:blipFill>
        <p:spPr bwMode="auto">
          <a:xfrm>
            <a:off x="2483768" y="2132856"/>
            <a:ext cx="417646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796036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116632"/>
            <a:ext cx="7933592" cy="369316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Инвестиционная программа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2026г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Предприятие Электрических сетей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4303E9ED-103D-4653-961B-204737768E36}" type="slidenum">
              <a:rPr lang="en-GB" smtClean="0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4" name="Текст 3"/>
          <p:cNvSpPr txBox="1">
            <a:spLocks/>
          </p:cNvSpPr>
          <p:nvPr/>
        </p:nvSpPr>
        <p:spPr>
          <a:xfrm>
            <a:off x="323528" y="549399"/>
            <a:ext cx="8626388" cy="100739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88" indent="455613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folHlink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271463" indent="-268288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©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539750" indent="-2667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§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804863" indent="-263525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5pPr>
            <a:lvl6pPr marL="12620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7192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764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6336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buClrTx/>
              <a:buFont typeface="Wingdings" pitchFamily="2" charset="2"/>
              <a:buChar char="v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Проводятся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работы по капитальному ремонту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заменой голого провода на СИП,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ВЛ-0,4кВ Опытное поле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г.Жезказган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 на сумму 6 566,31 тыс. тенге с учётом НДС.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Tx/>
              <a:buFont typeface="Wingdings" pitchFamily="2" charset="2"/>
              <a:buChar char="v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Проводятся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работы по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капитальному ремонту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заменой опор и голого провода на СИП,  ВЛ-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0,4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кВ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от ТП-63 квартала (фидеры № 3, 5), расположенной по улице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Ердена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г.Сатпаев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 сумму  5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117,32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тыс. тенге с учётом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НДС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656"/>
          <a:stretch/>
        </p:blipFill>
        <p:spPr bwMode="auto">
          <a:xfrm>
            <a:off x="2296462" y="2132856"/>
            <a:ext cx="4680520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960461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116632"/>
            <a:ext cx="7933592" cy="369316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Инвестиционная программа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2026г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Предприятие Электрических сетей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4303E9ED-103D-4653-961B-204737768E36}" type="slidenum">
              <a:rPr lang="en-GB" smtClean="0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4" name="Текст 3"/>
          <p:cNvSpPr txBox="1">
            <a:spLocks/>
          </p:cNvSpPr>
          <p:nvPr/>
        </p:nvSpPr>
        <p:spPr>
          <a:xfrm>
            <a:off x="323528" y="549399"/>
            <a:ext cx="8626388" cy="100739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88" indent="455613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folHlink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271463" indent="-268288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©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539750" indent="-2667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§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804863" indent="-263525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5pPr>
            <a:lvl6pPr marL="12620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7192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764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6336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buClrTx/>
              <a:buFont typeface="Wingdings" pitchFamily="2" charset="2"/>
              <a:buChar char="v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роводятся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работы по капитальному ремонту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заменой голого провода на СИП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ВЛ-6кВ яч.17  ЦРП-5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г.Сатпаев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 1 284,15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тенге с учётом НДС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44824"/>
            <a:ext cx="5184576" cy="4428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345805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-143666"/>
            <a:ext cx="7562850" cy="954091"/>
          </a:xfrm>
        </p:spPr>
        <p:txBody>
          <a:bodyPr/>
          <a:lstStyle/>
          <a:p>
            <a:r>
              <a:rPr lang="ru-RU" sz="18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Инвестиционная </a:t>
            </a:r>
            <a:r>
              <a:rPr lang="ru-RU" sz="1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18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2026 г</a:t>
            </a:r>
            <a:r>
              <a:rPr lang="ru-RU" sz="1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. Предприятие Электрических сетей</a:t>
            </a:r>
            <a: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5" y="3244334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/>
              <a:t>СПАСИБО ЗА ВНИМАНИЕ</a:t>
            </a:r>
            <a:r>
              <a:rPr lang="ru-RU" sz="60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8621360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2_Kazakhmys SAMPLE SLIDES 09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zakhmys SAMPLE SLIDES 09">
  <a:themeElements>
    <a:clrScheme name="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hlink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hlink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23710</TotalTime>
  <Words>357</Words>
  <Application>Microsoft Office PowerPoint</Application>
  <PresentationFormat>Экран (4:3)</PresentationFormat>
  <Paragraphs>31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2_Kazakhmys SAMPLE SLIDES 09</vt:lpstr>
      <vt:lpstr>Kazakhmys SAMPLE SLIDES 09</vt:lpstr>
      <vt:lpstr>Презентация PowerPoint</vt:lpstr>
      <vt:lpstr>Инвестиционная программа 2026г. Предприятие Электрических сетей </vt:lpstr>
      <vt:lpstr>Инвестиционная программа 2026г. Предприятие Электрических сетей </vt:lpstr>
      <vt:lpstr>Инвестиционная программа 2026г. Предприятие Электрических сетей </vt:lpstr>
      <vt:lpstr>Инвестиционная программа 2026г. Предприятие Электрических сетей </vt:lpstr>
      <vt:lpstr>Инвестиционная программа 2026г. Предприятие Электрических сетей </vt:lpstr>
      <vt:lpstr>Инвестиционная программа 2026г. Предприятие Электрических сетей</vt:lpstr>
      <vt:lpstr>Инвестиционная программа 2026г. Предприятие Электрических сетей</vt:lpstr>
      <vt:lpstr>Инвестиционная программа 2026г. Предприятие Электрических сетей</vt:lpstr>
      <vt:lpstr> Инвестиционная программа 2026 г. Предприятие Электрических сетей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Гимадутдинова</dc:creator>
  <cp:lastModifiedBy>Юлия Ступачук</cp:lastModifiedBy>
  <cp:revision>464</cp:revision>
  <cp:lastPrinted>2026-10-16T09:32:32Z</cp:lastPrinted>
  <dcterms:created xsi:type="dcterms:W3CDTF">2016-03-03T05:59:04Z</dcterms:created>
  <dcterms:modified xsi:type="dcterms:W3CDTF">2026-11-04T10:03:48Z</dcterms:modified>
</cp:coreProperties>
</file>