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5"/>
  </p:notesMasterIdLst>
  <p:handoutMasterIdLst>
    <p:handoutMasterId r:id="rId16"/>
  </p:handoutMasterIdLst>
  <p:sldIdLst>
    <p:sldId id="1326" r:id="rId7"/>
    <p:sldId id="1324" r:id="rId8"/>
    <p:sldId id="1305" r:id="rId9"/>
    <p:sldId id="1306" r:id="rId10"/>
    <p:sldId id="1330" r:id="rId11"/>
    <p:sldId id="1332" r:id="rId12"/>
    <p:sldId id="1333" r:id="rId13"/>
    <p:sldId id="1331" r:id="rId14"/>
  </p:sldIdLst>
  <p:sldSz cx="9906000" cy="6858000" type="A4"/>
  <p:notesSz cx="6797675" cy="9928225"/>
  <p:defaultTextStyle>
    <a:defPPr>
      <a:defRPr lang="en-GB"/>
    </a:defPPr>
    <a:lvl1pPr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499">
          <p15:clr>
            <a:srgbClr val="A4A3A4"/>
          </p15:clr>
        </p15:guide>
        <p15:guide id="2" orient="horz" pos="3874">
          <p15:clr>
            <a:srgbClr val="A4A3A4"/>
          </p15:clr>
        </p15:guide>
        <p15:guide id="3" orient="horz" pos="2173">
          <p15:clr>
            <a:srgbClr val="A4A3A4"/>
          </p15:clr>
        </p15:guide>
        <p15:guide id="4" orient="horz" pos="540">
          <p15:clr>
            <a:srgbClr val="A4A3A4"/>
          </p15:clr>
        </p15:guide>
        <p15:guide id="5" pos="161">
          <p15:clr>
            <a:srgbClr val="A4A3A4"/>
          </p15:clr>
        </p15:guide>
        <p15:guide id="6" pos="3086">
          <p15:clr>
            <a:srgbClr val="A4A3A4"/>
          </p15:clr>
        </p15:guide>
        <p15:guide id="7" pos="3181">
          <p15:clr>
            <a:srgbClr val="A4A3A4"/>
          </p15:clr>
        </p15:guide>
        <p15:guide id="8" pos="610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1" userDrawn="1">
          <p15:clr>
            <a:srgbClr val="A4A3A4"/>
          </p15:clr>
        </p15:guide>
        <p15:guide id="2" pos="2167" userDrawn="1">
          <p15:clr>
            <a:srgbClr val="A4A3A4"/>
          </p15:clr>
        </p15:guide>
        <p15:guide id="3" orient="horz" pos="3124" userDrawn="1">
          <p15:clr>
            <a:srgbClr val="A4A3A4"/>
          </p15:clr>
        </p15:guide>
        <p15:guide id="4" pos="2186" userDrawn="1">
          <p15:clr>
            <a:srgbClr val="A4A3A4"/>
          </p15:clr>
        </p15:guide>
        <p15:guide id="5" orient="horz" pos="3100" userDrawn="1">
          <p15:clr>
            <a:srgbClr val="A4A3A4"/>
          </p15:clr>
        </p15:guide>
        <p15:guide id="6" orient="horz" pos="3123" userDrawn="1">
          <p15:clr>
            <a:srgbClr val="A4A3A4"/>
          </p15:clr>
        </p15:guide>
        <p15:guide id="7" pos="2150" userDrawn="1">
          <p15:clr>
            <a:srgbClr val="A4A3A4"/>
          </p15:clr>
        </p15:guide>
        <p15:guide id="8" pos="2169" userDrawn="1">
          <p15:clr>
            <a:srgbClr val="A4A3A4"/>
          </p15:clr>
        </p15:guide>
        <p15:guide id="9" orient="horz" pos="3125" userDrawn="1">
          <p15:clr>
            <a:srgbClr val="A4A3A4"/>
          </p15:clr>
        </p15:guide>
        <p15:guide id="10" pos="2151" userDrawn="1">
          <p15:clr>
            <a:srgbClr val="A4A3A4"/>
          </p15:clr>
        </p15:guide>
        <p15:guide id="11" pos="2171" userDrawn="1">
          <p15:clr>
            <a:srgbClr val="A4A3A4"/>
          </p15:clr>
        </p15:guide>
        <p15:guide id="12" pos="2134" userDrawn="1">
          <p15:clr>
            <a:srgbClr val="A4A3A4"/>
          </p15:clr>
        </p15:guide>
        <p15:guide id="13" pos="2154" userDrawn="1">
          <p15:clr>
            <a:srgbClr val="A4A3A4"/>
          </p15:clr>
        </p15:guide>
        <p15:guide id="14" orient="horz" pos="3106" userDrawn="1">
          <p15:clr>
            <a:srgbClr val="A4A3A4"/>
          </p15:clr>
        </p15:guide>
        <p15:guide id="15" orient="horz" pos="3128" userDrawn="1">
          <p15:clr>
            <a:srgbClr val="A4A3A4"/>
          </p15:clr>
        </p15:guide>
        <p15:guide id="16" orient="horz" pos="3105" userDrawn="1">
          <p15:clr>
            <a:srgbClr val="A4A3A4"/>
          </p15:clr>
        </p15:guide>
        <p15:guide id="17" orient="horz" pos="3127" userDrawn="1">
          <p15:clr>
            <a:srgbClr val="A4A3A4"/>
          </p15:clr>
        </p15:guide>
        <p15:guide id="18" orient="horz" pos="3129" userDrawn="1">
          <p15:clr>
            <a:srgbClr val="A4A3A4"/>
          </p15:clr>
        </p15:guide>
        <p15:guide id="19" pos="2155" userDrawn="1">
          <p15:clr>
            <a:srgbClr val="A4A3A4"/>
          </p15:clr>
        </p15:guide>
        <p15:guide id="20" pos="2174" userDrawn="1">
          <p15:clr>
            <a:srgbClr val="A4A3A4"/>
          </p15:clr>
        </p15:guide>
        <p15:guide id="21" pos="2138" userDrawn="1">
          <p15:clr>
            <a:srgbClr val="A4A3A4"/>
          </p15:clr>
        </p15:guide>
        <p15:guide id="22" pos="2157" userDrawn="1">
          <p15:clr>
            <a:srgbClr val="A4A3A4"/>
          </p15:clr>
        </p15:guide>
        <p15:guide id="23" pos="2139" userDrawn="1">
          <p15:clr>
            <a:srgbClr val="A4A3A4"/>
          </p15:clr>
        </p15:guide>
        <p15:guide id="24" pos="2159" userDrawn="1">
          <p15:clr>
            <a:srgbClr val="A4A3A4"/>
          </p15:clr>
        </p15:guide>
        <p15:guide id="25" pos="2123" userDrawn="1">
          <p15:clr>
            <a:srgbClr val="A4A3A4"/>
          </p15:clr>
        </p15:guide>
        <p15:guide id="26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Жибек Ашкенова" initials="ЖА" lastIdx="1" clrIdx="0">
    <p:extLst>
      <p:ext uri="{19B8F6BF-5375-455C-9EA6-DF929625EA0E}">
        <p15:presenceInfo xmlns:p15="http://schemas.microsoft.com/office/powerpoint/2012/main" userId="S-1-5-21-1712447380-1085218012-2396117426-131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99"/>
    <a:srgbClr val="66FF99"/>
    <a:srgbClr val="00FFFF"/>
    <a:srgbClr val="3EE275"/>
    <a:srgbClr val="FFFF66"/>
    <a:srgbClr val="DDDDDD"/>
    <a:srgbClr val="99FF99"/>
    <a:srgbClr val="0066CC"/>
    <a:srgbClr val="000000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772" autoAdjust="0"/>
    <p:restoredTop sz="96433" autoAdjust="0"/>
  </p:normalViewPr>
  <p:slideViewPr>
    <p:cSldViewPr snapToGrid="0" snapToObjects="1">
      <p:cViewPr varScale="1">
        <p:scale>
          <a:sx n="116" d="100"/>
          <a:sy n="116" d="100"/>
        </p:scale>
        <p:origin x="720" y="108"/>
      </p:cViewPr>
      <p:guideLst>
        <p:guide orient="horz" pos="3499"/>
        <p:guide orient="horz" pos="3874"/>
        <p:guide orient="horz" pos="2173"/>
        <p:guide orient="horz" pos="540"/>
        <p:guide pos="161"/>
        <p:guide pos="3086"/>
        <p:guide pos="3181"/>
        <p:guide pos="61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-3804" y="-102"/>
      </p:cViewPr>
      <p:guideLst>
        <p:guide orient="horz" pos="3101"/>
        <p:guide pos="2167"/>
        <p:guide orient="horz" pos="3124"/>
        <p:guide pos="2186"/>
        <p:guide orient="horz" pos="3100"/>
        <p:guide orient="horz" pos="3123"/>
        <p:guide pos="2150"/>
        <p:guide pos="2169"/>
        <p:guide orient="horz" pos="3125"/>
        <p:guide pos="2151"/>
        <p:guide pos="2171"/>
        <p:guide pos="2134"/>
        <p:guide pos="2154"/>
        <p:guide orient="horz" pos="3106"/>
        <p:guide orient="horz" pos="3128"/>
        <p:guide orient="horz" pos="3105"/>
        <p:guide orient="horz" pos="3127"/>
        <p:guide orient="horz" pos="3129"/>
        <p:guide pos="2155"/>
        <p:guide pos="2174"/>
        <p:guide pos="2138"/>
        <p:guide pos="2157"/>
        <p:guide pos="2139"/>
        <p:guide pos="2159"/>
        <p:guide pos="2123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5" y="7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6" y="9431346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8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5" y="9431346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5D2240A3-C250-4FEA-9445-DBD63363A6B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354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6" y="7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5" y="7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6125"/>
            <a:ext cx="5375275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46" y="4716466"/>
            <a:ext cx="54371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t" anchorCtr="0" compatLnSpc="1"/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6" y="9431346"/>
            <a:ext cx="2944811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algn="l"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5" y="9431346"/>
            <a:ext cx="2943226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0197" tIns="45098" rIns="90197" bIns="45098" numCol="1" anchor="b" anchorCtr="0" compatLnSpc="1"/>
          <a:lstStyle>
            <a:lvl1pPr defTabSz="902431">
              <a:defRPr sz="12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A294794B-DC51-46B6-9E36-58DA3B24483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038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9705" indent="-179705" algn="l" rtl="0" eaLnBrk="0" fontAlgn="base" hangingPunct="0">
      <a:lnSpc>
        <a:spcPct val="110000"/>
      </a:lnSpc>
      <a:spcBef>
        <a:spcPct val="5000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58775" indent="-1778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110000"/>
      </a:lnSpc>
      <a:spcBef>
        <a:spcPct val="50000"/>
      </a:spcBef>
      <a:spcAft>
        <a:spcPct val="0"/>
      </a:spcAft>
      <a:buChar char="•"/>
      <a:defRPr sz="1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448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6315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412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5494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807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0243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94794B-DC51-46B6-9E36-58DA3B24483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02431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839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7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7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5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 l="21609" t="11687" r="25664" b="8002"/>
          <a:stretch>
            <a:fillRect/>
          </a:stretch>
        </p:blipFill>
        <p:spPr bwMode="auto">
          <a:xfrm>
            <a:off x="2" y="0"/>
            <a:ext cx="676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B8224-8BD6-4372-A04D-8E23A13D44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8C5E1-3FDE-480A-9A6D-0A2A4CE08EA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1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E6405-7298-456B-8171-8A3A1E915B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7C1C9-2D32-4EA5-9169-8A5E88DA4B9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88B834-7E36-4964-B338-907188D9207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F65FE3-5D0F-41E9-974D-66D3E88A904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C6C19-2CCA-4CD3-95EE-156780287FC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E3F13-28E6-466F-B4D6-11C202BA8E8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A6104-DBE6-444B-BD98-112D20209D9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29793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A9CE23-DD00-43F9-A0EF-C168F13E643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5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7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4" cstate="print"/>
          <a:srcRect l="12677" t="17320" r="40047" b="10535"/>
          <a:stretch>
            <a:fillRect/>
          </a:stretch>
        </p:blipFill>
        <p:spPr bwMode="auto">
          <a:xfrm>
            <a:off x="2" y="0"/>
            <a:ext cx="6767513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6568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46569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1EB3D2-9C9D-4B53-BDD3-8090D6FEBA5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156337-721A-437C-AF6D-C3EEEE8C27C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885B3-600F-4A8D-BC21-620FD050C06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E5D1A-3CE9-4CD6-A27D-71A7DAC0F48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5BD782-4656-4638-BEF7-28A61E0BF1A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F6B10-4491-4010-BBBD-72590732F0B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46982-4202-4148-BDEF-06CE2A47FB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A95F7-2839-44AE-A860-D600DF1FCD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AEC1C-D644-4A52-B93A-87C186D132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EF70D-62D7-433A-B4DF-BB5D4CA1220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2"/>
            <a:ext cx="9906000" cy="6867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</p:pic>
      <p:pic>
        <p:nvPicPr>
          <p:cNvPr id="5" name="Picture 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7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527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E9ED-103D-4653-961B-204737768E3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B03E7-243E-465F-B85D-964DACD39CC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1E21-27B3-406C-9567-6D70AAE9A73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0B7F-BADC-4EF6-983C-30CA6CECAE2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32584-7428-42EE-8BC1-EEE3D2941E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6CB5-B963-4018-8156-1BC3A5F1746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AC91-BF12-420F-AD7A-F54449558C8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D11D-7C3A-46FB-9BB5-5C6B245720A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93597-4F67-41E6-8FFF-DB46BF60B8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98AF-DD30-4105-9438-5C810017ACC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2" r="3183" b="1018"/>
          <a:stretch>
            <a:fillRect/>
          </a:stretch>
        </p:blipFill>
        <p:spPr bwMode="auto">
          <a:xfrm>
            <a:off x="6767513" y="0"/>
            <a:ext cx="31384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0788" y="174625"/>
            <a:ext cx="2095500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9" t="11687" r="25664" b="8002"/>
          <a:stretch>
            <a:fillRect/>
          </a:stretch>
        </p:blipFill>
        <p:spPr bwMode="auto">
          <a:xfrm>
            <a:off x="0" y="0"/>
            <a:ext cx="67675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314" y="2654518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314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DFAA5-A498-48F4-95D1-6CFFCC3E44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3105E-40F6-4F0E-B1ED-7511D3EB072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4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F1A14-58C3-411B-A245-A94002213E6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308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41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41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199FC-9934-47FA-9BF4-C8FDD3EB6DD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097BF-8D89-49EB-AA10-3C3E2330AE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425AC7-276D-40FE-859C-E504C71C9FF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8" y="1035075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116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8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95D92-AE0B-45E2-ADDC-82155C7FE71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462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A031-ECE0-453E-AD05-50D24B0B460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117E9-E94B-4A4E-8216-CA51D28F65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29794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30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A5E62A-5CAA-4BC4-915D-EF732792B39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3"/>
          <p:cNvPicPr>
            <a:picLocks noChangeAspect="1" noChangeArrowheads="1"/>
          </p:cNvPicPr>
          <p:nvPr userDrawn="1"/>
        </p:nvPicPr>
        <p:blipFill>
          <a:blip r:embed="rId2" cstate="print"/>
          <a:srcRect t="1222" r="3183" b="1018"/>
          <a:stretch>
            <a:fillRect/>
          </a:stretch>
        </p:blipFill>
        <p:spPr bwMode="auto">
          <a:xfrm>
            <a:off x="6767513" y="0"/>
            <a:ext cx="3138487" cy="68580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  <p:pic>
        <p:nvPicPr>
          <p:cNvPr id="5" name="Picture 2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8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6"/>
          <p:cNvPicPr>
            <a:picLocks noChangeAspect="1" noChangeArrowheads="1"/>
          </p:cNvPicPr>
          <p:nvPr userDrawn="1"/>
        </p:nvPicPr>
        <p:blipFill>
          <a:blip r:embed="rId4" cstate="print"/>
          <a:srcRect l="21609" t="11687" r="25664" b="8002"/>
          <a:stretch>
            <a:fillRect/>
          </a:stretch>
        </p:blipFill>
        <p:spPr bwMode="auto">
          <a:xfrm>
            <a:off x="0" y="0"/>
            <a:ext cx="6767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26250" y="2654300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26250" y="3795713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824B00-401E-4DF3-BB7B-7E81AE44C9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A1951-1FA1-4B35-969C-E7CE8AAE0E1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4765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41900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2FAE6C-5897-41C9-B0AA-E7F1F70F17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CC289-E56E-42C9-9BA0-B4402569489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CEF39-2ED7-4E2E-8CBB-76A936845AC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0BD096-3503-4E28-8AC5-37F8ECCB2A7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85FA9-6965-44BE-9ED8-27114023AD0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FF905C-BB37-4C1F-BE02-77A6E031EA6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4C3B5-2ECB-4DB5-951D-41693846862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19963" y="134938"/>
            <a:ext cx="2363787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5" y="134938"/>
            <a:ext cx="6942138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768BC5-14B7-4A48-A782-C8635C83281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75" y="2"/>
            <a:ext cx="9906000" cy="6867525"/>
          </a:xfrm>
          <a:prstGeom prst="rect">
            <a:avLst/>
          </a:prstGeom>
          <a:noFill/>
          <a:ln w="22225" algn="ctr">
            <a:noFill/>
            <a:miter lim="800000"/>
            <a:headEnd/>
            <a:tailEnd/>
          </a:ln>
        </p:spPr>
      </p:pic>
      <p:pic>
        <p:nvPicPr>
          <p:cNvPr id="5" name="Picture 6" descr="kazakhmys_White_logo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0789" y="174625"/>
            <a:ext cx="2095500" cy="76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2711" name="Rectangle 7"/>
          <p:cNvSpPr>
            <a:spLocks noGrp="1" noChangeArrowheads="1"/>
          </p:cNvSpPr>
          <p:nvPr>
            <p:ph type="ctrTitle"/>
          </p:nvPr>
        </p:nvSpPr>
        <p:spPr>
          <a:xfrm>
            <a:off x="6826251" y="2654302"/>
            <a:ext cx="2886075" cy="701675"/>
          </a:xfrm>
        </p:spPr>
        <p:txBody>
          <a:bodyPr lIns="91423" rIns="91423" anchor="b"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352712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26251" y="3795715"/>
            <a:ext cx="2886075" cy="581025"/>
          </a:xfrm>
          <a:ln w="9525"/>
        </p:spPr>
        <p:txBody>
          <a:bodyPr lIns="91440" tIns="45720" rIns="91440" bIns="45720">
            <a:spAutoFit/>
          </a:bodyPr>
          <a:lstStyle>
            <a:lvl1pPr defTabSz="448945">
              <a:spcBef>
                <a:spcPct val="0"/>
              </a:spcBef>
              <a:buClr>
                <a:srgbClr val="FFFF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FFFFFF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91545273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3E9ED-103D-4653-961B-204737768E36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777290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1"/>
            <a:ext cx="8420100" cy="70787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EB03E7-243E-465F-B85D-964DACD39CC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03940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25425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19676" y="865188"/>
            <a:ext cx="4641850" cy="5270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81E21-27B3-406C-9567-6D70AAE9A73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675645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646092"/>
            <a:ext cx="8915400" cy="400093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7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7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70B7F-BADC-4EF6-983C-30CA6CECAE2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939956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32584-7428-42EE-8BC1-EEE3D2941E0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688334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6CB5-B963-4018-8156-1BC3A5F1746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5023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1035008"/>
            <a:ext cx="3259138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499" y="273052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1" y="1435102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96AC91-BF12-420F-AD7A-F54449558C81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997474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967246"/>
            <a:ext cx="5943600" cy="40009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ED11D-7C3A-46FB-9BB5-5C6B245720A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44394"/>
      </p:ext>
    </p:extLst>
  </p:cSld>
  <p:clrMapOvr>
    <a:masterClrMapping/>
  </p:clrMapOvr>
  <p:transition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93597-4F67-41E6-8FFF-DB46BF60B8D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926570"/>
      </p:ext>
    </p:extLst>
  </p:cSld>
  <p:clrMapOvr>
    <a:masterClrMapping/>
  </p:clrMapOvr>
  <p:transition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09948" y="134938"/>
            <a:ext cx="344128" cy="60007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5426" y="134938"/>
            <a:ext cx="6924675" cy="60007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398AF-DD30-4105-9438-5C810017ACC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75203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782CCAA2-40E5-4DBF-AC1A-36A0CF2AE96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173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7174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4554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B066E721-C305-4C8B-8BDD-9BDD0E2C5DD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8198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516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450D521-87D3-4523-98A0-CA8124460C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9222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8"/>
          <p:cNvSpPr>
            <a:spLocks noChangeArrowheads="1"/>
          </p:cNvSpPr>
          <p:nvPr/>
        </p:nvSpPr>
        <p:spPr bwMode="auto">
          <a:xfrm>
            <a:off x="0" y="104775"/>
            <a:ext cx="9906000" cy="4587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solidFill>
                  <a:srgbClr val="000000"/>
                </a:solidFill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F7651309-1625-4D5C-A6FF-9908C66477D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5605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38"/>
            <a:ext cx="81930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altLang="ru-RU" smtClean="0"/>
              <a:t>Click to edit Master title style</a:t>
            </a:r>
          </a:p>
        </p:txBody>
      </p:sp>
      <p:pic>
        <p:nvPicPr>
          <p:cNvPr id="25606" name="Picture 34" descr="kazakhmys_White_logo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50" y="114300"/>
            <a:ext cx="1284288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Rectangle 39"/>
          <p:cNvSpPr>
            <a:spLocks noChangeArrowheads="1"/>
          </p:cNvSpPr>
          <p:nvPr/>
        </p:nvSpPr>
        <p:spPr bwMode="auto">
          <a:xfrm>
            <a:off x="255588" y="6210300"/>
            <a:ext cx="9439275" cy="458788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90000" rIns="90000" bIns="900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mtClean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8"/>
          <p:cNvSpPr>
            <a:spLocks noChangeArrowheads="1"/>
          </p:cNvSpPr>
          <p:nvPr/>
        </p:nvSpPr>
        <p:spPr bwMode="auto">
          <a:xfrm>
            <a:off x="0" y="0"/>
            <a:ext cx="9906000" cy="66675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7650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A9C656BC-284F-4C37-9898-32DBB9C3895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29" name="Rectangle 18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38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2" name="Picture 34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0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39"/>
          <p:cNvSpPr>
            <a:spLocks noChangeArrowheads="1"/>
          </p:cNvSpPr>
          <p:nvPr/>
        </p:nvSpPr>
        <p:spPr bwMode="auto">
          <a:xfrm>
            <a:off x="255588" y="6245225"/>
            <a:ext cx="9439275" cy="387350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endParaRPr lang="ru-RU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03997"/>
            <a:ext cx="9906000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5425" y="865188"/>
            <a:ext cx="9436100" cy="5270500"/>
          </a:xfrm>
          <a:prstGeom prst="rect">
            <a:avLst/>
          </a:prstGeom>
          <a:noFill/>
          <a:ln w="22225" algn="ctr">
            <a:noFill/>
            <a:miter lim="800000"/>
          </a:ln>
        </p:spPr>
        <p:txBody>
          <a:bodyPr vert="horz" wrap="square" lIns="18000" tIns="54000" rIns="18000" bIns="54000" numCol="1" anchor="t" anchorCtr="0" compatLnSpc="1"/>
          <a:lstStyle/>
          <a:p>
            <a:pPr lvl="0"/>
            <a:r>
              <a:rPr lang="en-GB" altLang="zh-CN" smtClean="0"/>
              <a:t>Click to edit Master text styles</a:t>
            </a:r>
          </a:p>
          <a:p>
            <a:pPr lvl="1"/>
            <a:r>
              <a:rPr lang="en-GB" altLang="zh-CN" smtClean="0"/>
              <a:t>Second level</a:t>
            </a:r>
          </a:p>
          <a:p>
            <a:pPr lvl="2"/>
            <a:r>
              <a:rPr lang="en-GB" altLang="zh-CN" smtClean="0"/>
              <a:t>Third level</a:t>
            </a:r>
          </a:p>
          <a:p>
            <a:pPr lvl="3"/>
            <a:r>
              <a:rPr lang="en-GB" altLang="zh-CN" smtClean="0"/>
              <a:t>Fourth level</a:t>
            </a:r>
          </a:p>
          <a:p>
            <a:pPr lvl="4"/>
            <a:r>
              <a:rPr lang="en-GB" altLang="zh-CN" smtClean="0"/>
              <a:t>Fifth level</a:t>
            </a:r>
          </a:p>
        </p:txBody>
      </p:sp>
      <p:sp>
        <p:nvSpPr>
          <p:cNvPr id="135168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426575" y="6650038"/>
            <a:ext cx="479425" cy="207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36000" bIns="90000" numCol="1" anchor="ctr" anchorCtr="0" compatLnSpc="1"/>
          <a:lstStyle>
            <a:lvl1pPr>
              <a:defRPr sz="1200" b="1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fld id="{D450D521-87D3-4523-98A0-CA8124460C6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225425" y="134940"/>
            <a:ext cx="8193088" cy="3968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8000" tIns="45712" rIns="18000" bIns="45712" numCol="1" anchor="ctr" anchorCtr="0" compatLnSpc="1">
            <a:spAutoFit/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pic>
        <p:nvPicPr>
          <p:cNvPr id="9222" name="Picture 6" descr="kazakhmys_White_logo"/>
          <p:cNvPicPr>
            <a:picLocks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566150" y="114302"/>
            <a:ext cx="1284288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233364" y="6209523"/>
            <a:ext cx="9428162" cy="458757"/>
          </a:xfrm>
          <a:prstGeom prst="rect">
            <a:avLst/>
          </a:prstGeom>
          <a:solidFill>
            <a:schemeClr val="tx2"/>
          </a:solidFill>
          <a:ln w="22225" algn="ctr">
            <a:noFill/>
            <a:miter lim="800000"/>
          </a:ln>
        </p:spPr>
        <p:txBody>
          <a:bodyPr lIns="90000" tIns="90000" rIns="90000" bIns="90000" anchor="ctr">
            <a:spAutoFit/>
          </a:bodyPr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638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Char char="•"/>
        <a:defRPr sz="1600" b="1">
          <a:solidFill>
            <a:schemeClr val="tx1"/>
          </a:solidFill>
          <a:latin typeface="+mn-lt"/>
          <a:ea typeface="+mn-ea"/>
          <a:cs typeface="+mn-cs"/>
        </a:defRPr>
      </a:lvl1pPr>
      <a:lvl2pPr marL="1905" indent="455930" algn="l" rtl="0" eaLnBrk="0" fontAlgn="base" hangingPunct="0">
        <a:spcBef>
          <a:spcPct val="40000"/>
        </a:spcBef>
        <a:spcAft>
          <a:spcPct val="0"/>
        </a:spcAft>
        <a:buClr>
          <a:schemeClr val="folHlink"/>
        </a:buClr>
        <a:buSzPct val="120000"/>
        <a:buFont typeface="Arial" panose="020B0604020202020204" pitchFamily="34" charset="0"/>
        <a:buChar char="–"/>
        <a:defRPr sz="1600">
          <a:solidFill>
            <a:schemeClr val="tx1"/>
          </a:solidFill>
          <a:latin typeface="+mn-lt"/>
          <a:cs typeface="+mn-cs"/>
        </a:defRPr>
      </a:lvl2pPr>
      <a:lvl3pPr marL="271780" indent="-26860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©"/>
        <a:defRPr sz="1600">
          <a:solidFill>
            <a:schemeClr val="tx1"/>
          </a:solidFill>
          <a:latin typeface="+mn-lt"/>
          <a:cs typeface="+mn-cs"/>
        </a:defRPr>
      </a:lvl3pPr>
      <a:lvl4pPr marL="539750" indent="-266700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§"/>
        <a:defRPr sz="1600">
          <a:solidFill>
            <a:schemeClr val="tx1"/>
          </a:solidFill>
          <a:latin typeface="+mn-lt"/>
          <a:cs typeface="+mn-cs"/>
        </a:defRPr>
      </a:lvl4pPr>
      <a:lvl5pPr marL="805180" indent="-263525" algn="l" rtl="0" eaLnBrk="0" fontAlgn="base" hangingPunct="0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5pPr>
      <a:lvl6pPr marL="12623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6pPr>
      <a:lvl7pPr marL="17195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7pPr>
      <a:lvl8pPr marL="21767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8pPr>
      <a:lvl9pPr marL="2633980" indent="-263525" algn="l" rtl="0" fontAlgn="base">
        <a:spcBef>
          <a:spcPct val="40000"/>
        </a:spcBef>
        <a:spcAft>
          <a:spcPct val="0"/>
        </a:spcAft>
        <a:buClr>
          <a:schemeClr val="tx1"/>
        </a:buClr>
        <a:buFont typeface="Wingdings 2" panose="05020102010507070707" pitchFamily="18" charset="2"/>
        <a:buChar char="¡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1601" y="1863188"/>
            <a:ext cx="3358378" cy="707870"/>
          </a:xfrm>
        </p:spPr>
        <p:txBody>
          <a:bodyPr/>
          <a:lstStyle/>
          <a:p>
            <a:pPr algn="ctr"/>
            <a:r>
              <a:rPr lang="ru-RU" altLang="zh-CN" dirty="0">
                <a:ea typeface="宋体" panose="02010600030101010101" pitchFamily="2" charset="-122"/>
              </a:rPr>
              <a:t>ТОО «Казахмыс Дистрибьюшн»</a:t>
            </a:r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1"/>
            <a:ext cx="680084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одзаголовок 2"/>
          <p:cNvSpPr txBox="1">
            <a:spLocks/>
          </p:cNvSpPr>
          <p:nvPr/>
        </p:nvSpPr>
        <p:spPr bwMode="auto">
          <a:xfrm>
            <a:off x="6762740" y="2914011"/>
            <a:ext cx="2886075" cy="2492990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22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600" b="1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1588" indent="455613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folHlink"/>
              </a:buClr>
              <a:buSzPct val="120000"/>
              <a:buFont typeface="Arial" charset="0"/>
              <a:buChar char="–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271463" indent="-268288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©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539750" indent="-266700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4pPr>
            <a:lvl5pPr marL="804863" indent="-263525" algn="l" rtl="0" eaLnBrk="0" fontAlgn="base" hangingPunct="0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5pPr>
            <a:lvl6pPr marL="12620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6pPr>
            <a:lvl7pPr marL="17192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7pPr>
            <a:lvl8pPr marL="21764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8pPr>
            <a:lvl9pPr marL="2633663" indent="-263525" algn="l" rtl="0" fontAlgn="base"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Font typeface="Wingdings 2" pitchFamily="18" charset="2"/>
              <a:buChar char="¡"/>
              <a:defRPr sz="16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Tx/>
              <a:buNone/>
            </a:pP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Отчет по исполнению инвестиционной программы </a:t>
            </a:r>
            <a:b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за полугодие </a:t>
            </a:r>
            <a:endParaRPr lang="en-US" sz="1950" kern="0" dirty="0" smtClean="0">
              <a:solidFill>
                <a:schemeClr val="bg1"/>
              </a:solidFill>
              <a:ea typeface="+mj-ea"/>
              <a:cs typeface="+mj-cs"/>
            </a:endParaRPr>
          </a:p>
          <a:p>
            <a:pPr marL="0" indent="0" algn="ctr">
              <a:buFontTx/>
              <a:buNone/>
            </a:pPr>
            <a:r>
              <a:rPr lang="en-US" sz="1950" kern="0" dirty="0" smtClean="0">
                <a:solidFill>
                  <a:schemeClr val="bg1"/>
                </a:solidFill>
                <a:ea typeface="+mj-ea"/>
                <a:cs typeface="+mj-cs"/>
              </a:rPr>
              <a:t>2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021 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года </a:t>
            </a:r>
            <a:b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</a:b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БРП 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«</a:t>
            </a:r>
            <a:r>
              <a:rPr lang="ru-RU" sz="1950" kern="0" dirty="0" err="1" smtClean="0">
                <a:solidFill>
                  <a:schemeClr val="bg1"/>
                </a:solidFill>
                <a:ea typeface="+mj-ea"/>
                <a:cs typeface="+mj-cs"/>
              </a:rPr>
              <a:t>ЭнергоСети</a:t>
            </a: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»</a:t>
            </a:r>
          </a:p>
          <a:p>
            <a:pPr marL="0" indent="0" algn="ctr">
              <a:buFontTx/>
              <a:buNone/>
            </a:pPr>
            <a:r>
              <a:rPr lang="ru-RU" sz="1950" kern="0" dirty="0" smtClean="0">
                <a:solidFill>
                  <a:schemeClr val="bg1"/>
                </a:solidFill>
                <a:ea typeface="+mj-ea"/>
                <a:cs typeface="+mj-cs"/>
              </a:rPr>
              <a:t>ТОО 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«</a:t>
            </a:r>
            <a:r>
              <a:rPr lang="en-US" sz="1950" kern="0" dirty="0" err="1">
                <a:solidFill>
                  <a:schemeClr val="bg1"/>
                </a:solidFill>
                <a:ea typeface="+mj-ea"/>
                <a:cs typeface="+mj-cs"/>
              </a:rPr>
              <a:t>Kazakhmys</a:t>
            </a:r>
            <a:r>
              <a:rPr lang="en-US" sz="1950" kern="0" dirty="0">
                <a:solidFill>
                  <a:schemeClr val="bg1"/>
                </a:solidFill>
                <a:ea typeface="+mj-ea"/>
                <a:cs typeface="+mj-cs"/>
              </a:rPr>
              <a:t> Distribution</a:t>
            </a:r>
            <a:r>
              <a:rPr lang="ru-RU" sz="1950" kern="0" dirty="0">
                <a:solidFill>
                  <a:schemeClr val="bg1"/>
                </a:solidFill>
                <a:ea typeface="+mj-ea"/>
                <a:cs typeface="+mj-cs"/>
              </a:rPr>
              <a:t>».</a:t>
            </a:r>
            <a:endParaRPr lang="ru-RU" kern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72666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План инвестиционной программы БРП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ТОО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 (план/факт)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3596011"/>
              </p:ext>
            </p:extLst>
          </p:nvPr>
        </p:nvGraphicFramePr>
        <p:xfrm>
          <a:off x="225425" y="634313"/>
          <a:ext cx="9355181" cy="5501560"/>
        </p:xfrm>
        <a:graphic>
          <a:graphicData uri="http://schemas.openxmlformats.org/drawingml/2006/table">
            <a:tbl>
              <a:tblPr/>
              <a:tblGrid>
                <a:gridCol w="417697"/>
                <a:gridCol w="2791812"/>
                <a:gridCol w="773967"/>
                <a:gridCol w="488337"/>
                <a:gridCol w="488337"/>
                <a:gridCol w="976673"/>
                <a:gridCol w="912177"/>
                <a:gridCol w="995101"/>
                <a:gridCol w="1511080"/>
              </a:tblGrid>
              <a:tr h="7858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7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передаче и распределению электрической энергии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9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866 348,04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718 321,42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148 026,62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4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с выносом кабелей из кабельного тоннеля и блока от ЦРП-2 до ЦРП-6 Часть 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27 618,49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27 618,49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Ведуться процедуры по закупке товаров, работ и услуг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6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Ремонт преобразователя полупроводникового ЦЭСиП БРП "ЭнергоСети"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5 847,42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5 847,42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компьютерной техники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шт.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14 621,66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14 621,66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полимерных изоляторов на стеклянные ВЛ-220 кВ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89 502,06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89 466,64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35,42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ЦРП-2 - ЦРП-2А, 1 этап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7 886,67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7 886,67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от РУ-10 кВ ЦРП-2 до РУ-10 кВ ЦРП-2А Часть 2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145 303,29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135 824,94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9 478,35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кабельной эстакады от ЦРП-2 до ЦРП-6 Часть 2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77 981,75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77 981,75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Силовой трансформатор ТРДН-63000/110/10 УХЛ1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165 687,60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165 687,60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2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трансформатора 16000 кВА 110/35/10 кВ ТДТН-16000/110-У1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127 239,58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127 239,58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«Строительство кабельной эстакады от БТЭЦ ГРУ до ЦРП-1 на территории МПЦ"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5 000,07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5 000,07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9862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инвестиционной программы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ТОО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(план/факт)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698817"/>
              </p:ext>
            </p:extLst>
          </p:nvPr>
        </p:nvGraphicFramePr>
        <p:xfrm>
          <a:off x="225424" y="634312"/>
          <a:ext cx="9371656" cy="5516345"/>
        </p:xfrm>
        <a:graphic>
          <a:graphicData uri="http://schemas.openxmlformats.org/drawingml/2006/table">
            <a:tbl>
              <a:tblPr/>
              <a:tblGrid>
                <a:gridCol w="418433"/>
                <a:gridCol w="2796730"/>
                <a:gridCol w="775330"/>
                <a:gridCol w="489196"/>
                <a:gridCol w="489196"/>
                <a:gridCol w="978394"/>
                <a:gridCol w="913782"/>
                <a:gridCol w="996853"/>
                <a:gridCol w="1513742"/>
              </a:tblGrid>
              <a:tr h="83411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0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80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4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передаче и распределению электрической энергии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18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Освидетельствование точек учета электрической энергии, проверка ТТ, ТН, приборов учета электрической энергии, измерение сопротивление изоляции ТТ, ТН, приборов и их цепей учета электроэнергии и технического обследования точек учета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ЦЭСиП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58 035,71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58 035,71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232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"Строительство специализированной автомобильной базы для спецтехники и транспорта БРП "ЭнергоСети"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13 389,19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13 389,19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7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"Модернизация ПС Актогайский ГОК 220/110/10 и строительство ВЛ-220 кВ с ПС Актогайский ГОК 220/110/10 кВ на ПС 500-Актогай"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30 476,92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23 187,62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7 289,30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Автобус ДВИГАТЕЛЬ ЯМЗ 53423 ПОСАДОЧНЫХ МЕСТ 25+1 ОБЪЁМ 4,43Л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15 297,34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15 297,34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КОМПЛЕКТНОЕ РАСПРЕДЕЛИТЕЛЬНОЕ УСТРОЙСТВО 6КВ/630-1000А 10ЯЧ.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62 710,76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62 710,76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СИЛОВОЙ ТРАНСФОРМАТОР ТМ 2000/10/0,5 У1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8 916,96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8 916,96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8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и охране труда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10 832,57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10 832,57   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979" marR="8979" marT="89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7783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инвестиционной программы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(план/факт)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132119"/>
              </p:ext>
            </p:extLst>
          </p:nvPr>
        </p:nvGraphicFramePr>
        <p:xfrm>
          <a:off x="296564" y="625757"/>
          <a:ext cx="9275804" cy="5704122"/>
        </p:xfrm>
        <a:graphic>
          <a:graphicData uri="http://schemas.openxmlformats.org/drawingml/2006/table">
            <a:tbl>
              <a:tblPr/>
              <a:tblGrid>
                <a:gridCol w="414154"/>
                <a:gridCol w="2768124"/>
                <a:gridCol w="767401"/>
                <a:gridCol w="484193"/>
                <a:gridCol w="484193"/>
                <a:gridCol w="968387"/>
                <a:gridCol w="904436"/>
                <a:gridCol w="986657"/>
                <a:gridCol w="1498259"/>
              </a:tblGrid>
              <a:tr h="8208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5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передачи и распределения тепловой энергии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12 185,71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11 814,21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371,50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23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Проведение комплексной режимной наладки внешних инженерных коммуникаций сетей теплоснабжения, водоснабжения и водоотведения ТОО «Kazakhmys Distribution» на Балхашской промышленной площадке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8 035,71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8 035,71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5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обратного трубопровода теплосети Ø630*10 на эстакаде от ЦРП-2 до сгустительного цеха до МОФ по территории БОФ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3 785,40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3 778,50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6,90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(уч.т/с)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364,60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364,60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10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подаче воды по распределительным сетям (хоз. питьевое водоснабжение)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4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17 649,11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17 041,32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607,79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ЗАДВИЖКА 30С41НЖ Ф300, РУ-16АТМ  С ОТВЕТНЫМИ ФЛАНЦАМИ И КРЕПЕЖОМ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676,35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676,00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0,35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8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хозпитьевой  воды Ø377 мм в ЦТТ ТВС от управление Казахмыс Смелтинг до конца тоннеля на территории РМЗ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16 365,32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16 365,32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9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хоз. пит. воды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605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607,44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607,44   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822" marR="8822" marT="88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700566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инвестиционной программы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 (план/факт)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4785353"/>
              </p:ext>
            </p:extLst>
          </p:nvPr>
        </p:nvGraphicFramePr>
        <p:xfrm>
          <a:off x="304799" y="625756"/>
          <a:ext cx="9300519" cy="5595954"/>
        </p:xfrm>
        <a:graphic>
          <a:graphicData uri="http://schemas.openxmlformats.org/drawingml/2006/table">
            <a:tbl>
              <a:tblPr/>
              <a:tblGrid>
                <a:gridCol w="415256"/>
                <a:gridCol w="2775500"/>
                <a:gridCol w="769445"/>
                <a:gridCol w="485483"/>
                <a:gridCol w="485483"/>
                <a:gridCol w="970968"/>
                <a:gridCol w="906846"/>
                <a:gridCol w="989287"/>
                <a:gridCol w="1502251"/>
              </a:tblGrid>
              <a:tr h="74188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подаче воды по распределительным сетям (промышленное водоснабжение)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3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32 144,42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28 275,64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3 868,78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5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Капитальный ремонт аварийных строительных конструкций эстакады технологических трубопроводов цеха ТВС. 2 этап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21 080,69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18 534,79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2 545,90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46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промышленной воды Ø 630 мм в ЦТТ ТВС от  управления Казахмыс Смелтинг до конца тоннеля на территории РМЗ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9 740,85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9 740,85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мероприятий по технике безопасности и охране труда ( уч. пром. водоснабжение)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1 322,88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1 322,88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(хоз. фекальная канализация)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7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11 021,43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3 914,30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7 107,13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ЗАДВИЖКА 30НЖ41НЖ  ФЛАНЦЕВАЯ ДУ200ММ РУ16КГС/СМ2 С КОФ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1 085,13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1 079,00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6,13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КОНДИЦИОНЕР  CПЛИТ-СИСТЕМА. S - 33-36М2, N - 1080/1000 ВТ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371,80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371,80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"Монтаж коллектора хоз. фекальной канализации от склада №1 до колодца гасителя"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6 612,31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6 612,31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kumimoji="0" lang="ru-RU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 Ведутся процедуры по закупке товаров, работ и услуг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трубопровода хоз. бытовой канализации от забора СКЦ до наполнительной станции ППК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2 463,50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2 463,50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4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Приобретение материалов для обслуживания трубопровода (хоз. фекальная канализация)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488,69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488,69   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 </a:t>
                      </a:r>
                    </a:p>
                  </a:txBody>
                  <a:tcPr marL="7974" marR="7974" marT="79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3367513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инвестиционной программы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 (план/факт)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8104674"/>
              </p:ext>
            </p:extLst>
          </p:nvPr>
        </p:nvGraphicFramePr>
        <p:xfrm>
          <a:off x="387178" y="625755"/>
          <a:ext cx="9176951" cy="5514110"/>
        </p:xfrm>
        <a:graphic>
          <a:graphicData uri="http://schemas.openxmlformats.org/drawingml/2006/table">
            <a:tbl>
              <a:tblPr/>
              <a:tblGrid>
                <a:gridCol w="409739"/>
                <a:gridCol w="2738624"/>
                <a:gridCol w="759222"/>
                <a:gridCol w="479033"/>
                <a:gridCol w="479033"/>
                <a:gridCol w="958066"/>
                <a:gridCol w="894799"/>
                <a:gridCol w="976143"/>
                <a:gridCol w="1482292"/>
              </a:tblGrid>
              <a:tr h="69402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0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59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(промышленная канализация)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0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273 699,84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210 008,97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63 690,87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82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Разработка проекта "Строительство резервной трассы промышленной канализации от МПЦ (район ЦРМП)  до склада БТЭЦ" (с установкой приборов учета)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3 984,46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3 984,46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34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Модернизация приточно-вытяжной вентиляции с системой кондиционирования насосной станции ПЛК-2А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16 395,56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16 395,56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РАСХОДОМЕР ЭЛЕКТРОМАГНИТНЫЙ DWM 2000 L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2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2 800,00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2 800,00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71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КАНАЛОПРОМЫВОЧНАЯ МАШИНА  ДЛЯ ОЧИСТКИ ЗАСОРОВ МОЩНОСТЬ ДВИГАТЕЛЯ 152КВТ ПРОИЗВОДИТЕЛЬНОСТЬ 12,5М/Ч ВМЕСТИМОСТЬ ЦИСТЕРНЫ 5,75М3 ДЛИНА РУКАВА ВЫСОКОГО ДАВЛЕНИЯ 100М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30 410,00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30 410,00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ВАКУУМНЫЙ АВТОМОБИЛЬ АССЕНИЗАТОР ВМЕСТИМОСТЬ ЦИСТЕРНЫ 4,3М.КУБ ОБЪЁМ ДВИГАТЕЛЯ 4430 КУБ.СМ КОЛЕСНАЯ БАЗА 4Х2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16 900,00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16 900,00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57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МОТОПОМПА ПЕРЕДВИЖНАЯ НА КОЛЕСНОМ ШАССИ С ДИЗЕЛЬНЫМ ДВИГАТЕЛЕМ И САМОВСАСЫВАЮЩИМ НАСОСОМ  ПРОИЗВОДИТЕЛЬНОСТЬЮ  400 М3/Ч И НАПОРОМ 50 М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10 301,00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10 301,00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465" marR="7465" marT="746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080888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5425" y="40998"/>
            <a:ext cx="8193088" cy="584759"/>
          </a:xfrm>
        </p:spPr>
        <p:txBody>
          <a:bodyPr/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План инвестиционной программы 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БРП «</a:t>
            </a:r>
            <a:r>
              <a:rPr lang="ru-RU" sz="1600" dirty="0" err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ЭнергоСети</a:t>
            </a:r>
            <a:r>
              <a:rPr lang="ru-RU" sz="1600" dirty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ТОО 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Казахмыс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Дистрибьюшн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 (план/факт)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03E9ED-103D-4653-961B-204737768E36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6590" y="3215621"/>
            <a:ext cx="2072820" cy="426757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745675"/>
              </p:ext>
            </p:extLst>
          </p:nvPr>
        </p:nvGraphicFramePr>
        <p:xfrm>
          <a:off x="345988" y="625756"/>
          <a:ext cx="9209904" cy="5509931"/>
        </p:xfrm>
        <a:graphic>
          <a:graphicData uri="http://schemas.openxmlformats.org/drawingml/2006/table">
            <a:tbl>
              <a:tblPr/>
              <a:tblGrid>
                <a:gridCol w="411211"/>
                <a:gridCol w="2748458"/>
                <a:gridCol w="761949"/>
                <a:gridCol w="480753"/>
                <a:gridCol w="480753"/>
                <a:gridCol w="961506"/>
                <a:gridCol w="898011"/>
                <a:gridCol w="979648"/>
                <a:gridCol w="1487615"/>
              </a:tblGrid>
              <a:tr h="7579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мероприятий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в натуральных показателях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Сумма инвестиционной программы</a:t>
                      </a: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</a:t>
                      </a:r>
                      <a:endParaRPr kumimoji="0" lang="ru-RU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(</a:t>
                      </a:r>
                      <a:r>
                        <a:rPr kumimoji="0" lang="ru-RU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тыс. тенге без НДС)</a:t>
                      </a:r>
                      <a:endParaRPr kumimoji="0" lang="ru-RU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Причины отклонения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8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отклонение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18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ru-RU" sz="9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Услуга по отводу сточных вод (промышленная канализация)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СТАНЦИЯ КАНАЛИЗАЦИОННАЯ НАСОСНАЯ  КНС-400/22С/3,0-6,3/4,7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к-т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53 856,99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53 500,00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356,99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 итогам проведения тендерных процедур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16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ЭКСКАВАТОР-ПОГРУЗЧИК С ТЕЛЕСКОПИЧЕСКОЙ РУКОЯТЬЮ СО СМЕЩАЕМОЙ ОСЬЮ КОПАНИЯ ГРУЗОПОДЪЁМНОСТЬ-3.46ТН ОБЪЁМ ДВИГАТЕЛЯ 4,4Л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26 696,43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26 696,43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9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ШКАФ МЕТАЛЛИЧЕСКИЙ ДЛЯ ОДЕЖДЫ 2МД-37.3 РАЗМЕР 1800Х750Х490 ММ ЦВЕТ СЕРЫЙ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70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4 473,00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4 473,00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3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ЭЛЕКТРОПРИВОД Н-Г-06 У2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3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2 850,00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2 850,00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НАСОС ПОГРУЖНОЙ 48М3/Ч НАПОР 18М 2,2КВТ НАП ПАТРУБОК СВЕРХУ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5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3 100,20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3 100,20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ПОЛУПРИЦЕП БОРТОВОЙ Г/П28Т ПЛАТФОРМА 12,4М ОСИ 2ШТ 10.00R20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7 824,11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7 824,11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СЕДЕЛЬНЫЙ ТЯГАЧ ДВИГАТЕЛЯ ДИЗЕЛЬНЫЙ С ТУРБОНАДДУВОМ МОДЕЛЬ КПП МЕХАНИЧЕСКАЯ, 9-ТИСТУПЕНЧАТАЯ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21 048,21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21 048,21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6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АВТОПОГРУЗЧИК ВИЛОЧНЫЙ ДИЗЕЛЬНЫЙ Q2ТН V3469СМ.КУБ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1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9 726,00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9 726,00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Реализация проекта: Установка модульного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водоперехватывающего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технологического комплекса на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Балхашской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промышленной площадке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усл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63 333,88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-  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63 333,88   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Ведутся процедуры по закупке товаров, работ и услуг 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46" marR="8146" marT="81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11140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dirty="0" smtClean="0">
                <a:latin typeface="+mj-lt"/>
                <a:cs typeface="Times New Roman" panose="02020603050405020304" pitchFamily="18" charset="0"/>
              </a:rPr>
              <a:t>СПАСИБО ЗА ВНИМАНИЕ!</a:t>
            </a:r>
            <a:endParaRPr lang="ru-RU" sz="4000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311E5CB-4D36-4FC9-901A-C25A10501371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55034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Kazakhmys SAMPLE SLIDES 09">
  <a:themeElements>
    <a:clrScheme name="1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1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Kazakhmys SAMPLE SLIDES 09">
  <a:themeElements>
    <a:clrScheme name="2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2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2_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Kazakhmys SAMPLE SLIDES 09">
  <a:themeElements>
    <a:clrScheme name="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Kazakhmys SAMPLE SLIDES 09">
  <a:themeElements>
    <a:clrScheme name="2_Kazakhmys SAMPLE SLIDES 09 3">
      <a:dk1>
        <a:srgbClr val="000000"/>
      </a:dk1>
      <a:lt1>
        <a:srgbClr val="FFFFFF"/>
      </a:lt1>
      <a:dk2>
        <a:srgbClr val="82BBFA"/>
      </a:dk2>
      <a:lt2>
        <a:srgbClr val="C6EDF6"/>
      </a:lt2>
      <a:accent1>
        <a:srgbClr val="FFA600"/>
      </a:accent1>
      <a:accent2>
        <a:srgbClr val="7FD5EA"/>
      </a:accent2>
      <a:accent3>
        <a:srgbClr val="FFFFFF"/>
      </a:accent3>
      <a:accent4>
        <a:srgbClr val="000000"/>
      </a:accent4>
      <a:accent5>
        <a:srgbClr val="FFD0AA"/>
      </a:accent5>
      <a:accent6>
        <a:srgbClr val="72C1D4"/>
      </a:accent6>
      <a:hlink>
        <a:srgbClr val="537CAD"/>
      </a:hlink>
      <a:folHlink>
        <a:srgbClr val="2B2769"/>
      </a:folHlink>
    </a:clrScheme>
    <a:fontScheme name="2_Kazakhmys SAMPLE SLIDES 09">
      <a:majorFont>
        <a:latin typeface="Arial"/>
        <a:ea typeface=""/>
        <a:cs typeface="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vert="horz" wrap="none" lIns="90000" tIns="90000" rIns="90000" bIns="90000" numCol="1" anchor="ctr" anchorCtr="0" compatLnSpc="1">
        <a:spAutoFit/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_Kazakhmys SAMPLE SLIDES 09 1">
        <a:dk1>
          <a:srgbClr val="000000"/>
        </a:dk1>
        <a:lt1>
          <a:srgbClr val="FFFFFF"/>
        </a:lt1>
        <a:dk2>
          <a:srgbClr val="088CC4"/>
        </a:dk2>
        <a:lt2>
          <a:srgbClr val="FFA600"/>
        </a:lt2>
        <a:accent1>
          <a:srgbClr val="7FD5EA"/>
        </a:accent1>
        <a:accent2>
          <a:srgbClr val="E5F7FB"/>
        </a:accent2>
        <a:accent3>
          <a:srgbClr val="FFFFFF"/>
        </a:accent3>
        <a:accent4>
          <a:srgbClr val="000000"/>
        </a:accent4>
        <a:accent5>
          <a:srgbClr val="C0E7F3"/>
        </a:accent5>
        <a:accent6>
          <a:srgbClr val="CFE0E3"/>
        </a:accent6>
        <a:hlink>
          <a:srgbClr val="FFF9E5"/>
        </a:hlink>
        <a:folHlink>
          <a:srgbClr val="ECECE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2">
        <a:dk1>
          <a:srgbClr val="000000"/>
        </a:dk1>
        <a:lt1>
          <a:srgbClr val="FFFFFF"/>
        </a:lt1>
        <a:dk2>
          <a:srgbClr val="088CC4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Kazakhmys SAMPLE SLIDES 09 3">
        <a:dk1>
          <a:srgbClr val="000000"/>
        </a:dk1>
        <a:lt1>
          <a:srgbClr val="FFFFFF"/>
        </a:lt1>
        <a:dk2>
          <a:srgbClr val="82BBFA"/>
        </a:dk2>
        <a:lt2>
          <a:srgbClr val="C6EDF6"/>
        </a:lt2>
        <a:accent1>
          <a:srgbClr val="FFA600"/>
        </a:accent1>
        <a:accent2>
          <a:srgbClr val="7FD5EA"/>
        </a:accent2>
        <a:accent3>
          <a:srgbClr val="FFFFFF"/>
        </a:accent3>
        <a:accent4>
          <a:srgbClr val="000000"/>
        </a:accent4>
        <a:accent5>
          <a:srgbClr val="FFD0AA"/>
        </a:accent5>
        <a:accent6>
          <a:srgbClr val="72C1D4"/>
        </a:accent6>
        <a:hlink>
          <a:srgbClr val="537CAD"/>
        </a:hlink>
        <a:folHlink>
          <a:srgbClr val="2B276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Kazakhmys SAMPLE SLIDES 09</Template>
  <TotalTime>24681</TotalTime>
  <Words>1662</Words>
  <Application>Microsoft Office PowerPoint</Application>
  <PresentationFormat>Лист A4 (210x297 мм)</PresentationFormat>
  <Paragraphs>645</Paragraphs>
  <Slides>8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6</vt:i4>
      </vt:variant>
      <vt:variant>
        <vt:lpstr>Заголовки слайдов</vt:lpstr>
      </vt:variant>
      <vt:variant>
        <vt:i4>8</vt:i4>
      </vt:variant>
    </vt:vector>
  </HeadingPairs>
  <TitlesOfParts>
    <vt:vector size="18" baseType="lpstr">
      <vt:lpstr>宋体</vt:lpstr>
      <vt:lpstr>Arial</vt:lpstr>
      <vt:lpstr>Times New Roman</vt:lpstr>
      <vt:lpstr>Wingdings 2</vt:lpstr>
      <vt:lpstr>Kazakhmys SAMPLE SLIDES 09</vt:lpstr>
      <vt:lpstr>1_Kazakhmys SAMPLE SLIDES 09</vt:lpstr>
      <vt:lpstr>2_Kazakhmys SAMPLE SLIDES 09</vt:lpstr>
      <vt:lpstr>22_Kazakhmys SAMPLE SLIDES 09</vt:lpstr>
      <vt:lpstr>3_Kazakhmys SAMPLE SLIDES 09</vt:lpstr>
      <vt:lpstr>4_Kazakhmys SAMPLE SLIDES 09</vt:lpstr>
      <vt:lpstr>ТОО «Казахмыс Дистрибьюшн»</vt:lpstr>
      <vt:lpstr>План инвестиционной программы БРП «ЭнергоСети» ТОО «Казахмыс Дистрибьюшн» (план/факт)</vt:lpstr>
      <vt:lpstr>План инвестиционной программы БРП «ЭнергоСети» ТОО «Казахмыс Дистрибьюшн» (план/факт)</vt:lpstr>
      <vt:lpstr>План инвестиционной программы БРП «ЭнергоСети» ТОО «Казахмыс Дистрибьюшн» (план/факт)</vt:lpstr>
      <vt:lpstr>План инвестиционной программы БРП «ЭнергоСети» ТОО «Казахмыс Дистрибьюшн« (план/факт)</vt:lpstr>
      <vt:lpstr>План инвестиционной программы БРП «ЭнергоСети» ТОО «Казахмыс Дистрибьюшн« (план/факт)</vt:lpstr>
      <vt:lpstr>План инвестиционной программы БРП «ЭнергоСети» ТОО «Казахмыс Дистрибьюшн« (план/факт)</vt:lpstr>
      <vt:lpstr>Презентация PowerPoint</vt:lpstr>
    </vt:vector>
  </TitlesOfParts>
  <Company>Kazakhmys PLC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Kazakhmys PLC Template 2007</dc:title>
  <dc:creator>Irene Burton</dc:creator>
  <cp:lastModifiedBy>Жанар Байкенова</cp:lastModifiedBy>
  <cp:revision>6786</cp:revision>
  <cp:lastPrinted>2021-03-26T09:13:01Z</cp:lastPrinted>
  <dcterms:created xsi:type="dcterms:W3CDTF">2010-02-11T13:07:00Z</dcterms:created>
  <dcterms:modified xsi:type="dcterms:W3CDTF">2021-07-23T09:33:51Z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1033-10.1.0.5781</vt:lpwstr>
  </property>
</Properties>
</file>